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4" r:id="rId9"/>
    <p:sldId id="268" r:id="rId10"/>
    <p:sldId id="269" r:id="rId11"/>
    <p:sldId id="265" r:id="rId12"/>
    <p:sldId id="262" r:id="rId13"/>
    <p:sldId id="26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03" autoAdjust="0"/>
    <p:restoredTop sz="94660"/>
  </p:normalViewPr>
  <p:slideViewPr>
    <p:cSldViewPr snapToGrid="0">
      <p:cViewPr varScale="1">
        <p:scale>
          <a:sx n="43" d="100"/>
          <a:sy n="43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7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2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4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5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38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9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2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0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0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3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3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0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6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29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bc.co.uk/education/clips/zc69wm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nergysavingtrust.org.uk/renewable-energy/electricity/solar-panel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www.homebuilding.co.uk/sips-how-do-they-work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208" y="0"/>
            <a:ext cx="10572000" cy="2971051"/>
          </a:xfrm>
        </p:spPr>
        <p:txBody>
          <a:bodyPr/>
          <a:lstStyle/>
          <a:p>
            <a:r>
              <a:rPr lang="en-GB" dirty="0"/>
              <a:t>Yr8 </a:t>
            </a:r>
            <a:r>
              <a:rPr lang="en-GB" dirty="0" smtClean="0"/>
              <a:t>Concept </a:t>
            </a:r>
            <a:r>
              <a:rPr lang="en-GB" dirty="0"/>
              <a:t>Housing Project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208" y="5099830"/>
            <a:ext cx="10572000" cy="1394273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Cheesy Tag line:</a:t>
            </a:r>
          </a:p>
          <a:p>
            <a:r>
              <a:rPr lang="en-GB" sz="3200" b="1" dirty="0" smtClean="0"/>
              <a:t>Building the future, </a:t>
            </a:r>
          </a:p>
          <a:p>
            <a:r>
              <a:rPr lang="en-GB" sz="3200" b="1" dirty="0" smtClean="0"/>
              <a:t>now</a:t>
            </a:r>
            <a:r>
              <a:rPr lang="en-GB" sz="3200" dirty="0" smtClean="0"/>
              <a:t>!</a:t>
            </a:r>
            <a:endParaRPr lang="en-GB" sz="3200" dirty="0"/>
          </a:p>
        </p:txBody>
      </p:sp>
      <p:pic>
        <p:nvPicPr>
          <p:cNvPr id="2050" name="Picture 2" descr="http://www.designbuzz.com/wp-content/uploads/2012/07/new-housing-concept-of-teddy-cruz_754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98" y="2711669"/>
            <a:ext cx="7539506" cy="35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2577" y="6309437"/>
            <a:ext cx="5777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www.bbc.co.uk/education/clips/zc69wmn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8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chnologystudent.com/despro_flsh/perp2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00779"/>
            <a:ext cx="10312399" cy="63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00" y="447188"/>
            <a:ext cx="11940800" cy="97045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 task: Do Floor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plans and layout drawings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4098" name="Picture 2" descr="http://cdn.freshome.com/wp-content/uploads/2010/10/kitchen-layout_triangle-e1286017359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4" y="2585545"/>
            <a:ext cx="2839873" cy="23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249" y="932413"/>
            <a:ext cx="69913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41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 CAD Developments ( Google Sketch up)</a:t>
            </a:r>
          </a:p>
        </p:txBody>
      </p:sp>
      <p:sp>
        <p:nvSpPr>
          <p:cNvPr id="3" name="Rectangle 2"/>
          <p:cNvSpPr/>
          <p:nvPr/>
        </p:nvSpPr>
        <p:spPr>
          <a:xfrm>
            <a:off x="698937" y="60134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tutorials: T:\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DandT\Sketchup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3dwarehouse.sketchup.com/warehouse/getpubliccontent?contentId=734a00b3-7abd-429b-acbe-734b28df58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5" t="23988" r="13402" b="14393"/>
          <a:stretch/>
        </p:blipFill>
        <p:spPr bwMode="auto">
          <a:xfrm>
            <a:off x="698937" y="3565254"/>
            <a:ext cx="4256690" cy="21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6" t="12309" r="16408" b="16542"/>
          <a:stretch/>
        </p:blipFill>
        <p:spPr bwMode="auto">
          <a:xfrm>
            <a:off x="217673" y="1646010"/>
            <a:ext cx="3529264" cy="177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77" y="2257861"/>
            <a:ext cx="6767512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27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619612"/>
          </a:xfrm>
        </p:spPr>
        <p:txBody>
          <a:bodyPr/>
          <a:lstStyle/>
          <a:p>
            <a:r>
              <a:rPr lang="en-GB" dirty="0" smtClean="0"/>
              <a:t>Modelling</a:t>
            </a:r>
            <a:endParaRPr lang="en-GB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46509"/>
            <a:ext cx="3986401" cy="26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t="7486" r="7088" b="5547"/>
          <a:stretch/>
        </p:blipFill>
        <p:spPr bwMode="auto">
          <a:xfrm>
            <a:off x="368040" y="2453309"/>
            <a:ext cx="3152400" cy="222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8040" y="1066800"/>
            <a:ext cx="5867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You will need to make nets of parts of the house</a:t>
            </a:r>
          </a:p>
          <a:p>
            <a:r>
              <a:rPr lang="en-GB" dirty="0" smtClean="0"/>
              <a:t>The most simple net to think of is for a Dice</a:t>
            </a:r>
          </a:p>
          <a:p>
            <a:r>
              <a:rPr lang="en-GB" dirty="0" smtClean="0"/>
              <a:t>You will have tabs to hold it in place and score lines to fold ( score lines should be on the inside</a:t>
            </a:r>
            <a:endParaRPr lang="en-GB" dirty="0"/>
          </a:p>
        </p:txBody>
      </p:sp>
      <p:pic>
        <p:nvPicPr>
          <p:cNvPr id="6146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20799" y="447188"/>
            <a:ext cx="3439033" cy="281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287" y="4920993"/>
            <a:ext cx="627830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Use Pencils, Rulers to mark out your panels</a:t>
            </a:r>
          </a:p>
          <a:p>
            <a:r>
              <a:rPr lang="en-GB" dirty="0" smtClean="0"/>
              <a:t>Use Stanley knives, </a:t>
            </a:r>
            <a:r>
              <a:rPr lang="en-GB" dirty="0" err="1" smtClean="0"/>
              <a:t>Saftey</a:t>
            </a:r>
            <a:r>
              <a:rPr lang="en-GB" dirty="0" smtClean="0"/>
              <a:t> Rules &amp; cutting mat.</a:t>
            </a:r>
          </a:p>
          <a:p>
            <a:r>
              <a:rPr lang="en-GB" dirty="0" smtClean="0"/>
              <a:t>Be careful and cut away from yourself!</a:t>
            </a:r>
          </a:p>
          <a:p>
            <a:r>
              <a:rPr lang="en-GB" dirty="0" smtClean="0"/>
              <a:t>Add surface detail in pencil then black pen</a:t>
            </a:r>
          </a:p>
          <a:p>
            <a:r>
              <a:rPr lang="en-GB" dirty="0" smtClean="0"/>
              <a:t>Use Masking tape to Join, then glue gun (supervised!)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11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21920"/>
            <a:ext cx="10571998" cy="716280"/>
          </a:xfrm>
        </p:spPr>
        <p:txBody>
          <a:bodyPr/>
          <a:lstStyle/>
          <a:p>
            <a:r>
              <a:rPr lang="en-GB" dirty="0" smtClean="0"/>
              <a:t>Final Orthographic Drawing</a:t>
            </a:r>
            <a:endParaRPr lang="en-GB" dirty="0"/>
          </a:p>
        </p:txBody>
      </p:sp>
      <p:pic>
        <p:nvPicPr>
          <p:cNvPr id="5122" name="Picture 2" descr="http://www.technologystudent.com/designpro/orthview1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83005"/>
            <a:ext cx="7360921" cy="552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echnologystudent.com/designpro/orthy1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480060"/>
            <a:ext cx="4338320" cy="32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 smtClean="0"/>
              <a:t>Brief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06" y="2709589"/>
            <a:ext cx="4683453" cy="36365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 smtClean="0"/>
              <a:t>You </a:t>
            </a:r>
            <a:r>
              <a:rPr lang="en-GB" sz="2800" dirty="0"/>
              <a:t>have been asked to research, design and develop prototypes </a:t>
            </a:r>
            <a:r>
              <a:rPr lang="en-GB" sz="2800" dirty="0" smtClean="0"/>
              <a:t>of modular </a:t>
            </a:r>
            <a:r>
              <a:rPr lang="en-GB" sz="2800" dirty="0"/>
              <a:t>housing that will be </a:t>
            </a:r>
            <a:r>
              <a:rPr lang="en-GB" sz="2800" dirty="0" smtClean="0"/>
              <a:t>used for new towns and village being built over the country. The </a:t>
            </a:r>
            <a:r>
              <a:rPr lang="en-GB" sz="2800" dirty="0"/>
              <a:t>aim will be supporting families </a:t>
            </a:r>
            <a:r>
              <a:rPr lang="en-GB" sz="2800" dirty="0" smtClean="0"/>
              <a:t>in modern , affordable, energy efficient homes</a:t>
            </a:r>
            <a:endParaRPr lang="en-GB" sz="2800" dirty="0"/>
          </a:p>
        </p:txBody>
      </p:sp>
      <p:pic>
        <p:nvPicPr>
          <p:cNvPr id="1028" name="Picture 4" descr="http://lifeedited.com/wp-content/uploads/2012/10/uplift-concept-2-e13490988338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58" y="2709589"/>
            <a:ext cx="6475375" cy="37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Specification</a:t>
            </a:r>
            <a:endParaRPr lang="en-GB" sz="6000" dirty="0"/>
          </a:p>
        </p:txBody>
      </p:sp>
      <p:sp>
        <p:nvSpPr>
          <p:cNvPr id="3" name="Rectangle 2"/>
          <p:cNvSpPr/>
          <p:nvPr/>
        </p:nvSpPr>
        <p:spPr>
          <a:xfrm>
            <a:off x="310054" y="2452835"/>
            <a:ext cx="115718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have several zones – Kitchen, living/communal room, Sleeping areas,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Bathrooms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must be practical for a range of groups – families, children,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elderly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must be constructed using SIP (Structured insulated panels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should be energy efficient </a:t>
            </a:r>
          </a:p>
          <a:p>
            <a:pPr lvl="0"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use modern technologies and materials</a:t>
            </a:r>
          </a:p>
          <a:p>
            <a:pPr lvl="0"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should be made suing sustainable materials</a:t>
            </a:r>
          </a:p>
          <a:p>
            <a:pPr lvl="0"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should be visually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should be possible for the building to link together </a:t>
            </a:r>
          </a:p>
          <a:p>
            <a:pPr lvl="0"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incorporate renewable energy resources</a:t>
            </a:r>
          </a:p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have several floors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Image result for concept hou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13" y="3721100"/>
            <a:ext cx="4819431" cy="27051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Tasks</a:t>
            </a:r>
            <a:endParaRPr lang="en-GB" sz="6600" dirty="0"/>
          </a:p>
        </p:txBody>
      </p:sp>
      <p:sp>
        <p:nvSpPr>
          <p:cNvPr id="3" name="Rectangle 2"/>
          <p:cNvSpPr/>
          <p:nvPr/>
        </p:nvSpPr>
        <p:spPr>
          <a:xfrm>
            <a:off x="189186" y="2281619"/>
            <a:ext cx="123916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1a - Research: Materials and Energy</a:t>
            </a:r>
          </a:p>
          <a:p>
            <a:r>
              <a:rPr lang="en-GB" sz="2400" dirty="0"/>
              <a:t>1b - Company branding &amp; logo development</a:t>
            </a:r>
          </a:p>
          <a:p>
            <a:r>
              <a:rPr lang="en-GB" sz="2400" dirty="0"/>
              <a:t>2a - Concept designs – 2d Drawing &amp; 3d Drawing (Profile, 2 point   </a:t>
            </a:r>
          </a:p>
          <a:p>
            <a:r>
              <a:rPr lang="en-GB" sz="2400" dirty="0"/>
              <a:t>        perspective and isometric)</a:t>
            </a:r>
          </a:p>
          <a:p>
            <a:r>
              <a:rPr lang="en-GB" sz="2400" dirty="0"/>
              <a:t>2b - Floor plans and side/section/layout drawings</a:t>
            </a:r>
          </a:p>
          <a:p>
            <a:r>
              <a:rPr lang="en-GB" sz="2400" dirty="0"/>
              <a:t>3a - CAD training with Google Sketch up</a:t>
            </a:r>
          </a:p>
          <a:p>
            <a:r>
              <a:rPr lang="en-GB" sz="2400" dirty="0"/>
              <a:t>3b - CAD Design developments (Google Sketch up)</a:t>
            </a:r>
          </a:p>
          <a:p>
            <a:r>
              <a:rPr lang="en-GB" sz="2400" dirty="0"/>
              <a:t>4a – Modelling prototypes with card</a:t>
            </a:r>
          </a:p>
          <a:p>
            <a:r>
              <a:rPr lang="en-GB" sz="2400" dirty="0"/>
              <a:t>4b - SIP Design – CAD/CAM using 2D design. </a:t>
            </a:r>
          </a:p>
          <a:p>
            <a:pPr lvl="4"/>
            <a:r>
              <a:rPr lang="en-GB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Presentation of Ideas and Judging of the winners</a:t>
            </a:r>
            <a:endParaRPr lang="en-GB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/>
            <a:r>
              <a:rPr lang="en-GB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</a:t>
            </a:r>
            <a:r>
              <a:rPr lang="en-GB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winning designs </a:t>
            </a:r>
            <a:r>
              <a:rPr lang="en-GB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 cut on the laser </a:t>
            </a:r>
            <a:r>
              <a:rPr lang="en-GB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cutter</a:t>
            </a:r>
            <a:endParaRPr lang="en-GB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8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69" y="79320"/>
            <a:ext cx="10571998" cy="97045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1a Research: Materials and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3791" y="2895769"/>
            <a:ext cx="10878207" cy="361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What are </a:t>
            </a:r>
            <a:r>
              <a:rPr lang="en-US" sz="2400" b="1" dirty="0"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Photo-voltaic</a:t>
            </a:r>
            <a:r>
              <a:rPr lang="en-US" sz="2400" dirty="0"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cells? </a:t>
            </a:r>
            <a:endParaRPr lang="en-US" sz="2400" dirty="0" smtClean="0">
              <a:latin typeface="Rockwell" panose="02060603020205020403" pitchFamily="18" charset="0"/>
              <a:ea typeface="Rockwell" panose="020606030202050204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u="sng" dirty="0" smtClean="0">
                <a:solidFill>
                  <a:srgbClr val="0563C1"/>
                </a:solidFill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100" u="sng" dirty="0">
                <a:solidFill>
                  <a:srgbClr val="0563C1"/>
                </a:solidFill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  <a:hlinkClick r:id="rId2"/>
              </a:rPr>
              <a:t>://www.energysavingtrust.org.uk/renewable-energy/electricity/solar-panels</a:t>
            </a:r>
            <a:endParaRPr lang="en-GB" sz="1100" dirty="0">
              <a:latin typeface="Rockwell" panose="02060603020205020403" pitchFamily="18" charset="0"/>
              <a:ea typeface="Rockwell" panose="020606030202050204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 </a:t>
            </a:r>
            <a:endParaRPr lang="en-GB" sz="1100" dirty="0">
              <a:latin typeface="Rockwell" panose="02060603020205020403" pitchFamily="18" charset="0"/>
              <a:ea typeface="Rockwell" panose="020606030202050204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2400" dirty="0">
              <a:latin typeface="Rockwell" panose="02060603020205020403" pitchFamily="18" charset="0"/>
              <a:ea typeface="Rockwell" panose="020606030202050204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they worth the initial cost?  How long do they currently take to pay for themselves, Should they be used in your build and why?</a:t>
            </a:r>
            <a:endParaRPr lang="en-GB" sz="2400" dirty="0">
              <a:latin typeface="Rockwell" panose="02060603020205020403" pitchFamily="18" charset="0"/>
              <a:ea typeface="Rockwell" panose="020606030202050204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Rockwell" panose="02060603020205020403" pitchFamily="18" charset="0"/>
              <a:ea typeface="Rockwell" panose="020606030202050204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What </a:t>
            </a:r>
            <a:r>
              <a:rPr lang="en-US" sz="2400" dirty="0"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is a </a:t>
            </a:r>
            <a:r>
              <a:rPr lang="en-US" sz="2400" b="1" dirty="0"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MHVR</a:t>
            </a:r>
            <a:r>
              <a:rPr lang="en-US" sz="2400" dirty="0"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unit? How can it make homes more energy efficient?</a:t>
            </a:r>
            <a:endParaRPr lang="en-GB" sz="2400" dirty="0">
              <a:latin typeface="Rockwell" panose="02060603020205020403" pitchFamily="18" charset="0"/>
              <a:ea typeface="Rockwell" panose="020606030202050204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Rockwell" panose="02060603020205020403" pitchFamily="18" charset="0"/>
              <a:ea typeface="Rockwell" panose="020606030202050204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How </a:t>
            </a:r>
            <a:r>
              <a:rPr lang="en-US" sz="2400" dirty="0"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can </a:t>
            </a:r>
            <a:r>
              <a:rPr lang="en-US" sz="2400" b="1" dirty="0"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Geothermal energy</a:t>
            </a:r>
            <a:r>
              <a:rPr lang="en-US" sz="2400" dirty="0">
                <a:latin typeface="Rockwell" panose="02060603020205020403" pitchFamily="18" charset="0"/>
                <a:ea typeface="Rockwell" panose="02060603020205020403" pitchFamily="18" charset="0"/>
                <a:cs typeface="Times New Roman" panose="02020603050405020304" pitchFamily="18" charset="0"/>
              </a:rPr>
              <a:t> be used in your housing development?</a:t>
            </a:r>
            <a:endParaRPr lang="en-GB" sz="2400" dirty="0">
              <a:latin typeface="Rockwell" panose="02060603020205020403" pitchFamily="18" charset="0"/>
              <a:ea typeface="Rockwell" panose="02060603020205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photovoltaic cells ho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258" y="214490"/>
            <a:ext cx="5667742" cy="39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9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1a Research: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3791" y="2244820"/>
            <a:ext cx="116882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/>
              <a:t>are Structural insulated panels (SIPS)? </a:t>
            </a:r>
            <a:r>
              <a:rPr lang="en-US" sz="2400" u="sng" dirty="0">
                <a:hlinkClick r:id="rId2"/>
              </a:rPr>
              <a:t>https://www.homebuilding.co.uk/sips-how-do-they-work/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 smtClean="0"/>
              <a:t>Why </a:t>
            </a:r>
            <a:r>
              <a:rPr lang="en-US" sz="2400" dirty="0"/>
              <a:t>are they a sustainable way of building houses?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 smtClean="0"/>
              <a:t>How </a:t>
            </a:r>
            <a:r>
              <a:rPr lang="en-US" sz="2400" dirty="0"/>
              <a:t>can you make a house energy efficient?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 smtClean="0"/>
              <a:t>What </a:t>
            </a:r>
            <a:r>
              <a:rPr lang="en-US" sz="2400" dirty="0"/>
              <a:t>other types of building materials are sustainable?  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 smtClean="0"/>
              <a:t>What </a:t>
            </a:r>
            <a:r>
              <a:rPr lang="en-US" sz="2400" dirty="0"/>
              <a:t>materials have a low carbon footprint?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 smtClean="0"/>
              <a:t>What </a:t>
            </a:r>
            <a:r>
              <a:rPr lang="en-US" sz="2400" dirty="0"/>
              <a:t>are the advantages and disadvantage of using sustainable materials?</a:t>
            </a:r>
            <a:endParaRPr lang="en-GB" sz="2400" dirty="0"/>
          </a:p>
        </p:txBody>
      </p:sp>
      <p:pic>
        <p:nvPicPr>
          <p:cNvPr id="5" name="Picture 2" descr="http://www.vestabuilding.com/wp-content/uploads/2015/10/Sip-Panel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003" y="932413"/>
            <a:ext cx="2915062" cy="39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1b Company branding &amp; logo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1542721"/>
            <a:ext cx="9001125" cy="478155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71871" y="2971314"/>
            <a:ext cx="2239798" cy="36365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GB" sz="1400" dirty="0" smtClean="0"/>
              <a:t>On the inside  page, Mind map 10 company name ideas.</a:t>
            </a:r>
          </a:p>
          <a:p>
            <a:pPr marL="0" indent="0">
              <a:buFont typeface="Wingdings 2" charset="2"/>
              <a:buNone/>
            </a:pPr>
            <a:endParaRPr lang="en-GB" sz="1400" dirty="0"/>
          </a:p>
          <a:p>
            <a:pPr marL="0" indent="0">
              <a:buFont typeface="Wingdings 2" charset="2"/>
              <a:buNone/>
            </a:pPr>
            <a:r>
              <a:rPr lang="en-GB" sz="1400" dirty="0" smtClean="0"/>
              <a:t>Decide as a group on the best one</a:t>
            </a:r>
          </a:p>
          <a:p>
            <a:pPr marL="0" indent="0">
              <a:buFont typeface="Wingdings 2" charset="2"/>
              <a:buNone/>
            </a:pPr>
            <a:r>
              <a:rPr lang="en-GB" sz="1400" dirty="0" smtClean="0"/>
              <a:t>Each Draw  an initial ideas for a logo</a:t>
            </a:r>
          </a:p>
          <a:p>
            <a:pPr marL="0" indent="0">
              <a:buFont typeface="Wingdings 2" charset="2"/>
              <a:buNone/>
            </a:pPr>
            <a:r>
              <a:rPr lang="en-GB" sz="1400" dirty="0" smtClean="0"/>
              <a:t>Decide on the best one</a:t>
            </a:r>
          </a:p>
          <a:p>
            <a:pPr marL="0" indent="0">
              <a:buFont typeface="Wingdings 2" charset="2"/>
              <a:buNone/>
            </a:pPr>
            <a:r>
              <a:rPr lang="en-GB" sz="1400" dirty="0" smtClean="0"/>
              <a:t>Add this to the front page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3448326" y="2509649"/>
            <a:ext cx="2234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LOGO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3233" y="2792677"/>
            <a:ext cx="597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COMPANY NAME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9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369273"/>
            <a:ext cx="11382000" cy="97045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designs – 2d Drawing &amp; 3d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Drawing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431845" y="4399128"/>
            <a:ext cx="3328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Profile and section view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 and isometric)</a:t>
            </a:r>
            <a:endParaRPr lang="en-GB" dirty="0"/>
          </a:p>
        </p:txBody>
      </p:sp>
      <p:pic>
        <p:nvPicPr>
          <p:cNvPr id="3076" name="Picture 4" descr="https://www.homedesigndirectory.com.au/images/BuildingProcess/Initial-concept_sketch_for_hous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34" y="1322337"/>
            <a:ext cx="7209314" cy="483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-media-cache-ak0.pinimg.com/originals/eb/b7/82/ebb7822c7028c3f20e9ef4a5ce4afa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72" y="795241"/>
            <a:ext cx="4334364" cy="30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ow to draw 2 point perspec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72" y="3894214"/>
            <a:ext cx="5003559" cy="28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do 2 point perspective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3849" y="340826"/>
            <a:ext cx="11544300" cy="6144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hape 142"/>
          <p:cNvSpPr/>
          <p:nvPr/>
        </p:nvSpPr>
        <p:spPr>
          <a:xfrm>
            <a:off x="4617779" y="536600"/>
            <a:ext cx="5598915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lang="en-GB" sz="3200" b="1" dirty="0" smtClean="0">
                <a:solidFill>
                  <a:schemeClr val="bg1"/>
                </a:solidFill>
                <a:latin typeface="+mj-lt"/>
                <a:sym typeface="Gill Sans SemiBold"/>
              </a:rPr>
              <a:t>Two Point Perspective</a:t>
            </a:r>
            <a:r>
              <a:rPr sz="2100" spc="-20" dirty="0" smtClean="0"/>
              <a:t>o-point </a:t>
            </a:r>
            <a:r>
              <a:rPr sz="2100" spc="-20" dirty="0"/>
              <a:t>perspective</a:t>
            </a:r>
            <a:r>
              <a:rPr sz="2100" dirty="0"/>
              <a:t>.</a:t>
            </a:r>
          </a:p>
        </p:txBody>
      </p:sp>
      <p:sp>
        <p:nvSpPr>
          <p:cNvPr id="7" name="Shape 145"/>
          <p:cNvSpPr/>
          <p:nvPr/>
        </p:nvSpPr>
        <p:spPr>
          <a:xfrm flipV="1">
            <a:off x="2565293" y="3527666"/>
            <a:ext cx="7195442" cy="147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8" name="Shape 146"/>
          <p:cNvSpPr/>
          <p:nvPr/>
        </p:nvSpPr>
        <p:spPr>
          <a:xfrm>
            <a:off x="2731056" y="3483162"/>
            <a:ext cx="89298" cy="89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/>
          </a:p>
        </p:txBody>
      </p:sp>
      <p:sp>
        <p:nvSpPr>
          <p:cNvPr id="9" name="Shape 147"/>
          <p:cNvSpPr/>
          <p:nvPr/>
        </p:nvSpPr>
        <p:spPr>
          <a:xfrm>
            <a:off x="1758510" y="3773021"/>
            <a:ext cx="2348509" cy="11079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500"/>
            </a:lvl1pPr>
          </a:lstStyle>
          <a:p>
            <a:pPr lvl="0" algn="ctr">
              <a:defRPr sz="1800"/>
            </a:pPr>
            <a:r>
              <a:rPr sz="1800" dirty="0"/>
              <a:t>1.  Draw a line across the middle of your page - this will be your horizon</a:t>
            </a:r>
          </a:p>
        </p:txBody>
      </p:sp>
      <p:sp>
        <p:nvSpPr>
          <p:cNvPr id="10" name="Shape 148"/>
          <p:cNvSpPr/>
          <p:nvPr/>
        </p:nvSpPr>
        <p:spPr>
          <a:xfrm>
            <a:off x="4704516" y="4045555"/>
            <a:ext cx="2348508" cy="55399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/>
            </a:pPr>
            <a:r>
              <a:rPr/>
              <a:t>2. Draw in </a:t>
            </a:r>
            <a:r>
              <a:rPr>
                <a:latin typeface="Gill Sans SemiBold"/>
                <a:ea typeface="Gill Sans SemiBold"/>
                <a:cs typeface="Gill Sans SemiBold"/>
                <a:sym typeface="Gill Sans SemiBold"/>
              </a:rPr>
              <a:t>two</a:t>
            </a:r>
            <a:r>
              <a:rPr/>
              <a:t> vanishing points</a:t>
            </a:r>
          </a:p>
        </p:txBody>
      </p:sp>
      <p:sp>
        <p:nvSpPr>
          <p:cNvPr id="11" name="Shape 149"/>
          <p:cNvSpPr/>
          <p:nvPr/>
        </p:nvSpPr>
        <p:spPr>
          <a:xfrm>
            <a:off x="7660243" y="3755162"/>
            <a:ext cx="2348508" cy="11079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500"/>
            </a:lvl1pPr>
          </a:lstStyle>
          <a:p>
            <a:pPr lvl="0" algn="ctr">
              <a:defRPr sz="1800"/>
            </a:pPr>
            <a:r>
              <a:rPr sz="1800"/>
              <a:t>3. Draw one side of your cube - using projection lines to one vanishing point</a:t>
            </a:r>
          </a:p>
        </p:txBody>
      </p:sp>
      <p:sp>
        <p:nvSpPr>
          <p:cNvPr id="12" name="Shape 150"/>
          <p:cNvSpPr/>
          <p:nvPr/>
        </p:nvSpPr>
        <p:spPr>
          <a:xfrm>
            <a:off x="7660243" y="5228649"/>
            <a:ext cx="2348508" cy="83099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500"/>
            </a:lvl1pPr>
          </a:lstStyle>
          <a:p>
            <a:pPr lvl="0" algn="ctr">
              <a:defRPr sz="1800"/>
            </a:pPr>
            <a:r>
              <a:rPr sz="1800"/>
              <a:t>4. Draw in the other side - once again using projection lines</a:t>
            </a:r>
          </a:p>
        </p:txBody>
      </p:sp>
      <p:sp>
        <p:nvSpPr>
          <p:cNvPr id="13" name="Shape 151"/>
          <p:cNvSpPr/>
          <p:nvPr/>
        </p:nvSpPr>
        <p:spPr>
          <a:xfrm>
            <a:off x="4704516" y="4848959"/>
            <a:ext cx="2348508" cy="138499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500"/>
            </a:lvl1pPr>
          </a:lstStyle>
          <a:p>
            <a:pPr lvl="0" algn="ctr">
              <a:defRPr sz="1800"/>
            </a:pPr>
            <a:r>
              <a:rPr sz="1800"/>
              <a:t>5. Draw two projection lines to the vanishings point for the base - draw  in the outlines</a:t>
            </a:r>
          </a:p>
        </p:txBody>
      </p:sp>
      <p:sp>
        <p:nvSpPr>
          <p:cNvPr id="14" name="Shape 152"/>
          <p:cNvSpPr/>
          <p:nvPr/>
        </p:nvSpPr>
        <p:spPr>
          <a:xfrm>
            <a:off x="1757720" y="5072291"/>
            <a:ext cx="2348508" cy="11079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500"/>
            </a:lvl1pPr>
          </a:lstStyle>
          <a:p>
            <a:pPr lvl="0" algn="ctr">
              <a:defRPr sz="1800"/>
            </a:pPr>
            <a:r>
              <a:rPr sz="1800"/>
              <a:t>6. Add thick and thin lines and rub out your unwanted construction lines.</a:t>
            </a:r>
          </a:p>
        </p:txBody>
      </p:sp>
      <p:sp>
        <p:nvSpPr>
          <p:cNvPr id="15" name="Shape 153"/>
          <p:cNvSpPr/>
          <p:nvPr/>
        </p:nvSpPr>
        <p:spPr>
          <a:xfrm flipH="1">
            <a:off x="4099882" y="4349343"/>
            <a:ext cx="605029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6" name="Shape 154"/>
          <p:cNvSpPr/>
          <p:nvPr/>
        </p:nvSpPr>
        <p:spPr>
          <a:xfrm flipH="1">
            <a:off x="7061954" y="4330388"/>
            <a:ext cx="605029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7" name="Shape 155"/>
          <p:cNvSpPr/>
          <p:nvPr/>
        </p:nvSpPr>
        <p:spPr>
          <a:xfrm flipV="1">
            <a:off x="8829010" y="4864567"/>
            <a:ext cx="1" cy="38321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8" name="Shape 156"/>
          <p:cNvSpPr/>
          <p:nvPr/>
        </p:nvSpPr>
        <p:spPr>
          <a:xfrm flipV="1">
            <a:off x="7047247" y="5528065"/>
            <a:ext cx="599575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9" name="Shape 157"/>
          <p:cNvSpPr/>
          <p:nvPr/>
        </p:nvSpPr>
        <p:spPr>
          <a:xfrm>
            <a:off x="4079438" y="5520543"/>
            <a:ext cx="635726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0" name="Shape 158"/>
          <p:cNvSpPr/>
          <p:nvPr/>
        </p:nvSpPr>
        <p:spPr>
          <a:xfrm>
            <a:off x="9589056" y="3483162"/>
            <a:ext cx="89298" cy="89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/>
          </a:p>
        </p:txBody>
      </p:sp>
      <p:grpSp>
        <p:nvGrpSpPr>
          <p:cNvPr id="21" name="Group 165"/>
          <p:cNvGrpSpPr/>
          <p:nvPr/>
        </p:nvGrpSpPr>
        <p:grpSpPr>
          <a:xfrm>
            <a:off x="6472596" y="2072273"/>
            <a:ext cx="3179015" cy="1420519"/>
            <a:chOff x="0" y="0"/>
            <a:chExt cx="4521265" cy="2020292"/>
          </a:xfrm>
        </p:grpSpPr>
        <p:sp>
          <p:nvSpPr>
            <p:cNvPr id="22" name="Shape 159"/>
            <p:cNvSpPr/>
            <p:nvPr/>
          </p:nvSpPr>
          <p:spPr>
            <a:xfrm flipH="1">
              <a:off x="12699" y="12048"/>
              <a:ext cx="2" cy="119879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23" name="Shape 160"/>
            <p:cNvSpPr/>
            <p:nvPr/>
          </p:nvSpPr>
          <p:spPr>
            <a:xfrm>
              <a:off x="10583" y="2910"/>
              <a:ext cx="4510683" cy="2006734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24" name="Shape 161"/>
            <p:cNvSpPr/>
            <p:nvPr/>
          </p:nvSpPr>
          <p:spPr>
            <a:xfrm>
              <a:off x="0" y="1206500"/>
              <a:ext cx="4433095" cy="813793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25" name="Shape 162"/>
            <p:cNvSpPr/>
            <p:nvPr/>
          </p:nvSpPr>
          <p:spPr>
            <a:xfrm flipH="1">
              <a:off x="1231899" y="567860"/>
              <a:ext cx="1" cy="83428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26" name="Shape 163"/>
            <p:cNvSpPr/>
            <p:nvPr/>
          </p:nvSpPr>
          <p:spPr>
            <a:xfrm flipH="1" flipV="1">
              <a:off x="14660" y="1191839"/>
              <a:ext cx="1238672" cy="23684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27" name="Shape 164"/>
            <p:cNvSpPr/>
            <p:nvPr/>
          </p:nvSpPr>
          <p:spPr>
            <a:xfrm flipH="1" flipV="1">
              <a:off x="12700" y="-1"/>
              <a:ext cx="1250884" cy="56693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</p:grpSp>
      <p:grpSp>
        <p:nvGrpSpPr>
          <p:cNvPr id="28" name="Group 171"/>
          <p:cNvGrpSpPr/>
          <p:nvPr/>
        </p:nvGrpSpPr>
        <p:grpSpPr>
          <a:xfrm>
            <a:off x="2750823" y="2077574"/>
            <a:ext cx="3756655" cy="1444424"/>
            <a:chOff x="0" y="0"/>
            <a:chExt cx="5342797" cy="2054290"/>
          </a:xfrm>
        </p:grpSpPr>
        <p:sp>
          <p:nvSpPr>
            <p:cNvPr id="29" name="Shape 166"/>
            <p:cNvSpPr/>
            <p:nvPr/>
          </p:nvSpPr>
          <p:spPr>
            <a:xfrm flipH="1">
              <a:off x="0" y="0"/>
              <a:ext cx="5310452" cy="2054291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30" name="Shape 167"/>
            <p:cNvSpPr/>
            <p:nvPr/>
          </p:nvSpPr>
          <p:spPr>
            <a:xfrm flipH="1">
              <a:off x="47161" y="1167606"/>
              <a:ext cx="5295637" cy="867635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31" name="Shape 168"/>
            <p:cNvSpPr/>
            <p:nvPr/>
          </p:nvSpPr>
          <p:spPr>
            <a:xfrm flipV="1">
              <a:off x="4179622" y="12568"/>
              <a:ext cx="1154378" cy="43120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32" name="Shape 169"/>
            <p:cNvSpPr/>
            <p:nvPr/>
          </p:nvSpPr>
          <p:spPr>
            <a:xfrm flipV="1">
              <a:off x="4144300" y="1173559"/>
              <a:ext cx="1198366" cy="19757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33" name="Shape 170"/>
            <p:cNvSpPr/>
            <p:nvPr/>
          </p:nvSpPr>
          <p:spPr>
            <a:xfrm flipH="1" flipV="1">
              <a:off x="4179574" y="436479"/>
              <a:ext cx="1" cy="94594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</p:grpSp>
      <p:grpSp>
        <p:nvGrpSpPr>
          <p:cNvPr id="34" name="Group 176"/>
          <p:cNvGrpSpPr/>
          <p:nvPr/>
        </p:nvGrpSpPr>
        <p:grpSpPr>
          <a:xfrm>
            <a:off x="2793563" y="3041608"/>
            <a:ext cx="6852560" cy="499460"/>
            <a:chOff x="0" y="0"/>
            <a:chExt cx="9745861" cy="710342"/>
          </a:xfrm>
        </p:grpSpPr>
        <p:sp>
          <p:nvSpPr>
            <p:cNvPr id="35" name="Shape 172"/>
            <p:cNvSpPr/>
            <p:nvPr/>
          </p:nvSpPr>
          <p:spPr>
            <a:xfrm>
              <a:off x="4154024" y="15411"/>
              <a:ext cx="5591838" cy="694932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36" name="Shape 173"/>
            <p:cNvSpPr/>
            <p:nvPr/>
          </p:nvSpPr>
          <p:spPr>
            <a:xfrm flipH="1">
              <a:off x="0" y="65616"/>
              <a:ext cx="6421968" cy="631761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37" name="Shape 174"/>
            <p:cNvSpPr/>
            <p:nvPr/>
          </p:nvSpPr>
          <p:spPr>
            <a:xfrm>
              <a:off x="4150783" y="0"/>
              <a:ext cx="1200019" cy="16437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38" name="Shape 175"/>
            <p:cNvSpPr/>
            <p:nvPr/>
          </p:nvSpPr>
          <p:spPr>
            <a:xfrm flipV="1">
              <a:off x="5338233" y="52316"/>
              <a:ext cx="1166880" cy="10332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</p:grpSp>
      <p:grpSp>
        <p:nvGrpSpPr>
          <p:cNvPr id="39" name="Group 187"/>
          <p:cNvGrpSpPr/>
          <p:nvPr/>
        </p:nvGrpSpPr>
        <p:grpSpPr>
          <a:xfrm>
            <a:off x="5669052" y="2055019"/>
            <a:ext cx="1708232" cy="1129699"/>
            <a:chOff x="0" y="0"/>
            <a:chExt cx="2429484" cy="1606682"/>
          </a:xfrm>
        </p:grpSpPr>
        <p:grpSp>
          <p:nvGrpSpPr>
            <p:cNvPr id="40" name="Group 183"/>
            <p:cNvGrpSpPr/>
            <p:nvPr/>
          </p:nvGrpSpPr>
          <p:grpSpPr>
            <a:xfrm>
              <a:off x="-1" y="0"/>
              <a:ext cx="2424724" cy="1606683"/>
              <a:chOff x="0" y="0"/>
              <a:chExt cx="2424722" cy="1606682"/>
            </a:xfrm>
          </p:grpSpPr>
          <p:sp>
            <p:nvSpPr>
              <p:cNvPr id="44" name="Shape 177"/>
              <p:cNvSpPr/>
              <p:nvPr/>
            </p:nvSpPr>
            <p:spPr>
              <a:xfrm flipH="1">
                <a:off x="32557" y="0"/>
                <a:ext cx="1180043" cy="462029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/>
              </a:p>
            </p:txBody>
          </p:sp>
          <p:sp>
            <p:nvSpPr>
              <p:cNvPr id="45" name="Shape 178"/>
              <p:cNvSpPr/>
              <p:nvPr/>
            </p:nvSpPr>
            <p:spPr>
              <a:xfrm flipH="1">
                <a:off x="50615" y="416812"/>
                <a:ext cx="1" cy="97245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/>
              </a:p>
            </p:txBody>
          </p:sp>
          <p:sp>
            <p:nvSpPr>
              <p:cNvPr id="46" name="Shape 179"/>
              <p:cNvSpPr/>
              <p:nvPr/>
            </p:nvSpPr>
            <p:spPr>
              <a:xfrm>
                <a:off x="2400115" y="545239"/>
                <a:ext cx="1" cy="97245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/>
              </a:p>
            </p:txBody>
          </p:sp>
          <p:sp>
            <p:nvSpPr>
              <p:cNvPr id="47" name="Shape 180"/>
              <p:cNvSpPr/>
              <p:nvPr/>
            </p:nvSpPr>
            <p:spPr>
              <a:xfrm flipH="1" flipV="1">
                <a:off x="1160297" y="11147"/>
                <a:ext cx="1260059" cy="595145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/>
              </a:p>
            </p:txBody>
          </p:sp>
          <p:sp>
            <p:nvSpPr>
              <p:cNvPr id="48" name="Shape 181"/>
              <p:cNvSpPr/>
              <p:nvPr/>
            </p:nvSpPr>
            <p:spPr>
              <a:xfrm flipH="1" flipV="1">
                <a:off x="-1" y="1383439"/>
                <a:ext cx="1311687" cy="221722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/>
              </a:p>
            </p:txBody>
          </p:sp>
          <p:sp>
            <p:nvSpPr>
              <p:cNvPr id="49" name="Shape 182"/>
              <p:cNvSpPr/>
              <p:nvPr/>
            </p:nvSpPr>
            <p:spPr>
              <a:xfrm flipH="1">
                <a:off x="1293231" y="1510042"/>
                <a:ext cx="1131492" cy="9664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/>
              </a:p>
            </p:txBody>
          </p:sp>
        </p:grpSp>
        <p:sp>
          <p:nvSpPr>
            <p:cNvPr id="41" name="Shape 184"/>
            <p:cNvSpPr/>
            <p:nvPr/>
          </p:nvSpPr>
          <p:spPr>
            <a:xfrm flipH="1">
              <a:off x="1160873" y="14287"/>
              <a:ext cx="3639" cy="121847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42" name="Shape 185"/>
            <p:cNvSpPr/>
            <p:nvPr/>
          </p:nvSpPr>
          <p:spPr>
            <a:xfrm flipH="1">
              <a:off x="63315" y="1205507"/>
              <a:ext cx="1121173" cy="16450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  <p:sp>
          <p:nvSpPr>
            <p:cNvPr id="43" name="Shape 186"/>
            <p:cNvSpPr/>
            <p:nvPr/>
          </p:nvSpPr>
          <p:spPr>
            <a:xfrm flipH="1" flipV="1">
              <a:off x="1205190" y="1213510"/>
              <a:ext cx="1224295" cy="26465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/>
            </a:p>
          </p:txBody>
        </p:sp>
      </p:grpSp>
      <p:grpSp>
        <p:nvGrpSpPr>
          <p:cNvPr id="50" name="Group 190"/>
          <p:cNvGrpSpPr/>
          <p:nvPr/>
        </p:nvGrpSpPr>
        <p:grpSpPr>
          <a:xfrm>
            <a:off x="1605916" y="1393616"/>
            <a:ext cx="2735398" cy="1187648"/>
            <a:chOff x="0" y="0"/>
            <a:chExt cx="3890344" cy="1689100"/>
          </a:xfrm>
        </p:grpSpPr>
        <p:sp>
          <p:nvSpPr>
            <p:cNvPr id="51" name="Shape 188"/>
            <p:cNvSpPr/>
            <p:nvPr/>
          </p:nvSpPr>
          <p:spPr>
            <a:xfrm>
              <a:off x="0" y="0"/>
              <a:ext cx="3784600" cy="1689100"/>
            </a:xfrm>
            <a:prstGeom prst="wedgeEllipseCallout">
              <a:avLst>
                <a:gd name="adj1" fmla="val -44533"/>
                <a:gd name="adj2" fmla="val 73015"/>
              </a:avLst>
            </a:prstGeom>
            <a:solidFill>
              <a:srgbClr val="76D6FF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52" name="Shape 189"/>
            <p:cNvSpPr/>
            <p:nvPr/>
          </p:nvSpPr>
          <p:spPr>
            <a:xfrm>
              <a:off x="550242" y="94411"/>
              <a:ext cx="3340102" cy="1371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lang="en-GB" sz="1400" dirty="0"/>
                <a:t> </a:t>
              </a:r>
              <a:r>
                <a:rPr lang="en-GB" sz="1400" dirty="0" smtClean="0"/>
                <a:t>     </a:t>
              </a:r>
              <a:r>
                <a:rPr sz="1400" dirty="0" smtClean="0"/>
                <a:t> </a:t>
              </a:r>
              <a:r>
                <a:rPr sz="1400" dirty="0"/>
                <a:t>what happens</a:t>
              </a:r>
            </a:p>
            <a:p>
              <a:pPr lvl="0">
                <a:defRPr sz="1800"/>
              </a:pPr>
              <a:r>
                <a:rPr sz="1400" dirty="0"/>
                <a:t>when you place your cube above, below and on the horizon line!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01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  <p:bldP spid="20" grpId="0" animBg="1" advAuto="0"/>
      <p:bldP spid="21" grpId="0" animBg="1" advAuto="0"/>
      <p:bldP spid="21" grpId="1" animBg="1" advAuto="0"/>
      <p:bldP spid="28" grpId="0" animBg="1" advAuto="0"/>
      <p:bldP spid="28" grpId="1" animBg="1" advAuto="0"/>
      <p:bldP spid="34" grpId="0" animBg="1" advAuto="0"/>
      <p:bldP spid="34" grpId="1" animBg="1" advAuto="0"/>
      <p:bldP spid="39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2002</TotalTime>
  <Words>550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Century Gothic</vt:lpstr>
      <vt:lpstr>Gill Sans SemiBold</vt:lpstr>
      <vt:lpstr>Helvetica</vt:lpstr>
      <vt:lpstr>Rockwell</vt:lpstr>
      <vt:lpstr>Symbol</vt:lpstr>
      <vt:lpstr>Times New Roman</vt:lpstr>
      <vt:lpstr>Wingdings 2</vt:lpstr>
      <vt:lpstr>Quotable</vt:lpstr>
      <vt:lpstr>Yr8 Concept Housing Project </vt:lpstr>
      <vt:lpstr>Brief</vt:lpstr>
      <vt:lpstr>Specification</vt:lpstr>
      <vt:lpstr>Tasks</vt:lpstr>
      <vt:lpstr>1a Research: Materials and Energy</vt:lpstr>
      <vt:lpstr>1a Research: Materials</vt:lpstr>
      <vt:lpstr>1b Company branding &amp; logo development</vt:lpstr>
      <vt:lpstr>Concept designs – 2d Drawing &amp; 3d Drawing </vt:lpstr>
      <vt:lpstr>How to do 2 point perspective</vt:lpstr>
      <vt:lpstr>PowerPoint Presentation</vt:lpstr>
      <vt:lpstr>Extended task: Do Floor plans and layout drawings </vt:lpstr>
      <vt:lpstr>2c CAD Developments ( Google Sketch up)</vt:lpstr>
      <vt:lpstr>Modelling</vt:lpstr>
      <vt:lpstr>Final Orthographic Drawing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Yr8 Technology Day  Concept Housing Project</dc:title>
  <dc:creator>Mr J Richards</dc:creator>
  <cp:lastModifiedBy>Mr J Richards</cp:lastModifiedBy>
  <cp:revision>18</cp:revision>
  <dcterms:created xsi:type="dcterms:W3CDTF">2017-06-21T11:12:15Z</dcterms:created>
  <dcterms:modified xsi:type="dcterms:W3CDTF">2017-09-04T12:30:45Z</dcterms:modified>
</cp:coreProperties>
</file>